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2"/>
  </p:notesMasterIdLst>
  <p:sldIdLst>
    <p:sldId id="256" r:id="rId2"/>
    <p:sldId id="328" r:id="rId3"/>
    <p:sldId id="349" r:id="rId4"/>
    <p:sldId id="367" r:id="rId5"/>
    <p:sldId id="379" r:id="rId6"/>
    <p:sldId id="371" r:id="rId7"/>
    <p:sldId id="376" r:id="rId8"/>
    <p:sldId id="373" r:id="rId9"/>
    <p:sldId id="381" r:id="rId10"/>
    <p:sldId id="309" r:id="rId11"/>
  </p:sldIdLst>
  <p:sldSz cx="12192000" cy="6858000"/>
  <p:notesSz cx="12192000" cy="6858000"/>
  <p:embeddedFontLst>
    <p:embeddedFont>
      <p:font typeface="Raleway Medium" panose="020B0604020202020204" charset="-52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orient="horz" pos="3680">
          <p15:clr>
            <a:srgbClr val="A4A3A4"/>
          </p15:clr>
        </p15:guide>
        <p15:guide id="4" pos="3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391"/>
    <a:srgbClr val="042353"/>
    <a:srgbClr val="19568E"/>
    <a:srgbClr val="FFCA6A"/>
    <a:srgbClr val="7E7E86"/>
    <a:srgbClr val="57434D"/>
    <a:srgbClr val="002657"/>
    <a:srgbClr val="011B4E"/>
    <a:srgbClr val="0883D7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20" y="120"/>
      </p:cViewPr>
      <p:guideLst>
        <p:guide orient="horz" pos="2432"/>
        <p:guide orient="horz" pos="3974"/>
        <p:guide orient="horz" pos="3680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F81EA29-9948-4220-A3C2-0D14F17DDDF8}" type="datetimeFigureOut">
              <a:rPr lang="ru-RU"/>
              <a:t>14.11.2025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BBB298-2922-4145-940C-78B0D33D7ED4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725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06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89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17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63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958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44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6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99E1472-DB79-409C-A035-313AE0317F31}" type="datetime1">
              <a:rPr lang="ru-RU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A86FFC-87DC-48E0-BC3E-C53546C5619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34B6892-6376-4803-9979-FD106B868BA3}" type="datetime1">
              <a:rPr lang="ru-RU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A86FFC-87DC-48E0-BC3E-C53546C5619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Master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 bwMode="auto">
          <a:xfrm>
            <a:off x="11104406" y="6305820"/>
            <a:ext cx="443705" cy="338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Серый фон" userDrawn="1">
  <p:cSld name="Серый 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6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0"/>
            <a:ext cx="1219200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405260" y="6190899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62"/>
          <p:cNvSpPr txBox="1">
            <a:spLocks noGrp="1"/>
          </p:cNvSpPr>
          <p:nvPr>
            <p:ph type="sldNum" idx="12"/>
          </p:nvPr>
        </p:nvSpPr>
        <p:spPr bwMode="auto">
          <a:xfrm>
            <a:off x="317150" y="6114707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buNone/>
              <a:defRPr sz="1100" b="1">
                <a:solidFill>
                  <a:srgbClr val="0C4C87"/>
                </a:solidFill>
              </a:defRPr>
            </a:lvl1pPr>
            <a:lvl2pPr lvl="1" algn="l">
              <a:buNone/>
              <a:defRPr sz="1100" b="1">
                <a:solidFill>
                  <a:srgbClr val="0C4C87"/>
                </a:solidFill>
              </a:defRPr>
            </a:lvl2pPr>
            <a:lvl3pPr lvl="2" algn="l">
              <a:buNone/>
              <a:defRPr sz="1100" b="1">
                <a:solidFill>
                  <a:srgbClr val="0C4C87"/>
                </a:solidFill>
              </a:defRPr>
            </a:lvl3pPr>
            <a:lvl4pPr lvl="3" algn="l">
              <a:buNone/>
              <a:defRPr sz="1100" b="1">
                <a:solidFill>
                  <a:srgbClr val="0C4C87"/>
                </a:solidFill>
              </a:defRPr>
            </a:lvl4pPr>
            <a:lvl5pPr lvl="4" algn="l">
              <a:buNone/>
              <a:defRPr sz="1100" b="1">
                <a:solidFill>
                  <a:srgbClr val="0C4C87"/>
                </a:solidFill>
              </a:defRPr>
            </a:lvl5pPr>
            <a:lvl6pPr lvl="5" algn="l">
              <a:buNone/>
              <a:defRPr sz="1100" b="1">
                <a:solidFill>
                  <a:srgbClr val="0C4C87"/>
                </a:solidFill>
              </a:defRPr>
            </a:lvl6pPr>
            <a:lvl7pPr lvl="6" algn="l">
              <a:buNone/>
              <a:defRPr sz="1100" b="1">
                <a:solidFill>
                  <a:srgbClr val="0C4C87"/>
                </a:solidFill>
              </a:defRPr>
            </a:lvl7pPr>
            <a:lvl8pPr lvl="7" algn="l">
              <a:buNone/>
              <a:defRPr sz="1100" b="1">
                <a:solidFill>
                  <a:srgbClr val="0C4C87"/>
                </a:solidFill>
              </a:defRPr>
            </a:lvl8pPr>
            <a:lvl9pPr lvl="8" algn="l">
              <a:buNone/>
              <a:defRPr sz="1100" b="1">
                <a:solidFill>
                  <a:srgbClr val="0C4C87"/>
                </a:solidFill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Серый фон" preserve="1" userDrawn="1">
  <p:cSld name="1_Серый фон"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9" name="Google Shape;69;p62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10405260" y="6190899"/>
            <a:ext cx="1410315" cy="5032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62"/>
          <p:cNvSpPr txBox="1">
            <a:spLocks noGrp="1"/>
          </p:cNvSpPr>
          <p:nvPr>
            <p:ph type="sldNum" idx="12"/>
          </p:nvPr>
        </p:nvSpPr>
        <p:spPr bwMode="auto">
          <a:xfrm>
            <a:off x="317150" y="6114707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buNone/>
              <a:defRPr sz="1100" b="1">
                <a:solidFill>
                  <a:srgbClr val="0C4C87"/>
                </a:solidFill>
              </a:defRPr>
            </a:lvl1pPr>
            <a:lvl2pPr lvl="1" algn="l">
              <a:buNone/>
              <a:defRPr sz="1100" b="1">
                <a:solidFill>
                  <a:srgbClr val="0C4C87"/>
                </a:solidFill>
              </a:defRPr>
            </a:lvl2pPr>
            <a:lvl3pPr lvl="2" algn="l">
              <a:buNone/>
              <a:defRPr sz="1100" b="1">
                <a:solidFill>
                  <a:srgbClr val="0C4C87"/>
                </a:solidFill>
              </a:defRPr>
            </a:lvl3pPr>
            <a:lvl4pPr lvl="3" algn="l">
              <a:buNone/>
              <a:defRPr sz="1100" b="1">
                <a:solidFill>
                  <a:srgbClr val="0C4C87"/>
                </a:solidFill>
              </a:defRPr>
            </a:lvl4pPr>
            <a:lvl5pPr lvl="4" algn="l">
              <a:buNone/>
              <a:defRPr sz="1100" b="1">
                <a:solidFill>
                  <a:srgbClr val="0C4C87"/>
                </a:solidFill>
              </a:defRPr>
            </a:lvl5pPr>
            <a:lvl6pPr lvl="5" algn="l">
              <a:buNone/>
              <a:defRPr sz="1100" b="1">
                <a:solidFill>
                  <a:srgbClr val="0C4C87"/>
                </a:solidFill>
              </a:defRPr>
            </a:lvl6pPr>
            <a:lvl7pPr lvl="6" algn="l">
              <a:buNone/>
              <a:defRPr sz="1100" b="1">
                <a:solidFill>
                  <a:srgbClr val="0C4C87"/>
                </a:solidFill>
              </a:defRPr>
            </a:lvl7pPr>
            <a:lvl8pPr lvl="7" algn="l">
              <a:buNone/>
              <a:defRPr sz="1100" b="1">
                <a:solidFill>
                  <a:srgbClr val="0C4C87"/>
                </a:solidFill>
              </a:defRPr>
            </a:lvl8pPr>
            <a:lvl9pPr lvl="8" algn="l">
              <a:buNone/>
              <a:defRPr sz="1100" b="1">
                <a:solidFill>
                  <a:srgbClr val="0C4C87"/>
                </a:solidFill>
              </a:defRPr>
            </a:lvl9pPr>
          </a:lstStyle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">
    <p:bg>
      <p:bgPr>
        <a:gradFill>
          <a:gsLst>
            <a:gs pos="38000">
              <a:srgbClr val="1F5098"/>
            </a:gs>
            <a:gs pos="83000">
              <a:srgbClr val="3680CE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rcRect r="66632" b="-16277"/>
          <a:stretch/>
        </p:blipFill>
        <p:spPr bwMode="auto">
          <a:xfrm>
            <a:off x="10080558" y="6017139"/>
            <a:ext cx="1617494" cy="644400"/>
          </a:xfrm>
          <a:prstGeom prst="rect">
            <a:avLst/>
          </a:prstGeom>
        </p:spPr>
      </p:pic>
      <p:sp>
        <p:nvSpPr>
          <p:cNvPr id="7" name="Текст 1"/>
          <p:cNvSpPr txBox="1"/>
          <p:nvPr userDrawn="1"/>
        </p:nvSpPr>
        <p:spPr bwMode="auto">
          <a:xfrm>
            <a:off x="11323638" y="485775"/>
            <a:ext cx="460375" cy="21431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48">
              <a:defRPr/>
            </a:pPr>
            <a:fld id="{0E93D095-A689-F240-BF42-231550FCE3F9}" type="slidenum">
              <a:rPr lang="ru-RU" sz="1400" b="1">
                <a:solidFill>
                  <a:schemeClr val="bg1"/>
                </a:solidFill>
                <a:latin typeface="Calibri"/>
              </a:rPr>
              <a:t>‹#›</a:t>
            </a:fld>
            <a:endParaRPr lang="ru-RU" sz="1400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 userDrawn="1"/>
        </p:nvSpPr>
        <p:spPr bwMode="auto">
          <a:xfrm>
            <a:off x="479425" y="6445712"/>
            <a:ext cx="3006571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377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bg1">
                    <a:alpha val="40000"/>
                  </a:schemeClr>
                </a:solidFill>
                <a:latin typeface="Calibri"/>
              </a:rPr>
              <a:t>©  ГК «Просвещение», 20</a:t>
            </a:r>
            <a:r>
              <a:rPr lang="en-US" sz="1000">
                <a:solidFill>
                  <a:schemeClr val="bg1">
                    <a:alpha val="40000"/>
                  </a:schemeClr>
                </a:solidFill>
                <a:latin typeface="Calibri"/>
              </a:rPr>
              <a:t>2</a:t>
            </a:r>
            <a:r>
              <a:rPr lang="ru-RU" sz="1000">
                <a:solidFill>
                  <a:schemeClr val="bg1">
                    <a:alpha val="40000"/>
                  </a:schemeClr>
                </a:solidFill>
                <a:latin typeface="Calibri"/>
              </a:rPr>
              <a:t>4</a:t>
            </a: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328A26-C57D-4558-A2C3-7728EBE1DF9A}" type="datetime1">
              <a:rPr lang="ru-RU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A86FFC-87DC-48E0-BC3E-C53546C5619D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0195" cy="685901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 bwMode="auto">
          <a:xfrm>
            <a:off x="623888" y="1538970"/>
            <a:ext cx="4730627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24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«Искусственный туман.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4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Ии </a:t>
            </a:r>
            <a:r>
              <a:rPr lang="ru-RU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и </a:t>
            </a:r>
            <a:r>
              <a:rPr lang="ru-RU" sz="24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эволюция разума: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4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Как не стать придатком 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4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Собственного творения»</a:t>
            </a:r>
          </a:p>
          <a:p>
            <a:pPr>
              <a:buClr>
                <a:schemeClr val="lt1"/>
              </a:buClr>
              <a:buSzPts val="2800"/>
              <a:defRPr/>
            </a:pPr>
            <a:endParaRPr lang="ru-RU" sz="2800" b="1" cap="all" dirty="0">
              <a:solidFill>
                <a:schemeClr val="lt1"/>
              </a:solidFill>
              <a:latin typeface="Raleway Medium"/>
              <a:ea typeface="Raleway Medium"/>
              <a:cs typeface="Raleway Medium"/>
            </a:endParaRP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8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Автор Смирнов С. К. </a:t>
            </a:r>
            <a:endParaRPr lang="ru-RU" sz="2800" b="1" cap="all" dirty="0">
              <a:solidFill>
                <a:schemeClr val="lt1"/>
              </a:solidFill>
              <a:latin typeface="Raleway Medium"/>
              <a:ea typeface="Raleway Medium"/>
              <a:cs typeface="Raleway Medium"/>
            </a:endParaRPr>
          </a:p>
        </p:txBody>
      </p:sp>
      <p:pic>
        <p:nvPicPr>
          <p:cNvPr id="91" name="Google Shape;91;p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66954" y="550554"/>
            <a:ext cx="2125047" cy="75828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 bwMode="auto">
          <a:xfrm>
            <a:off x="623888" y="3429508"/>
            <a:ext cx="3948112" cy="343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aseline="-250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0" name="Google Shape;1180;g2c6f0a5e03a_0_1623"/>
          <p:cNvSpPr txBox="1">
            <a:spLocks noGrp="1"/>
          </p:cNvSpPr>
          <p:nvPr>
            <p:ph type="sldNum" idx="12"/>
          </p:nvPr>
        </p:nvSpPr>
        <p:spPr bwMode="auto">
          <a:xfrm>
            <a:off x="84527" y="6213082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10</a:t>
            </a:fld>
            <a:endParaRPr dirty="0"/>
          </a:p>
        </p:txBody>
      </p:sp>
      <p:sp>
        <p:nvSpPr>
          <p:cNvPr id="17" name="Google Shape;1179;g2c6f0a5e03a_0_1623"/>
          <p:cNvSpPr txBox="1"/>
          <p:nvPr/>
        </p:nvSpPr>
        <p:spPr bwMode="auto">
          <a:xfrm>
            <a:off x="658195" y="2936385"/>
            <a:ext cx="10870799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pPr>
            <a:r>
              <a:rPr lang="en-US" sz="6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vopros@prosv.ru</a:t>
            </a:r>
            <a:endParaRPr sz="6000" b="1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97470" y="16111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приобретения и заказа литературы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Обращайтесь по адресу: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7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0" name="Google Shape;1180;g2c6f0a5e03a_0_1623"/>
          <p:cNvSpPr txBox="1">
            <a:spLocks noGrp="1"/>
          </p:cNvSpPr>
          <p:nvPr>
            <p:ph type="sldNum" idx="12"/>
          </p:nvPr>
        </p:nvSpPr>
        <p:spPr bwMode="auto">
          <a:xfrm>
            <a:off x="84527" y="6213082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2</a:t>
            </a:fld>
            <a:endParaRPr dirty="0"/>
          </a:p>
        </p:txBody>
      </p:sp>
      <p:sp>
        <p:nvSpPr>
          <p:cNvPr id="17" name="Google Shape;1179;g2c6f0a5e03a_0_1623"/>
          <p:cNvSpPr txBox="1"/>
          <p:nvPr/>
        </p:nvSpPr>
        <p:spPr bwMode="auto">
          <a:xfrm>
            <a:off x="2360404" y="2105415"/>
            <a:ext cx="1087079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36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»</a:t>
            </a:r>
            <a:endParaRPr lang="ru-RU" sz="3600" b="1" cap="all" dirty="0">
              <a:solidFill>
                <a:schemeClr val="lt1"/>
              </a:solidFill>
              <a:latin typeface="Raleway Medium"/>
              <a:ea typeface="Raleway Medium"/>
              <a:cs typeface="Raleway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3997" y="-15635"/>
            <a:ext cx="11460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«Искусственный туман.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Ии и эволюция разума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: Как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не стать 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придатком Собственного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творения»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417679" y="965566"/>
            <a:ext cx="45355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Новинка в издательстве «Просвещение». </a:t>
            </a:r>
          </a:p>
          <a:p>
            <a:pPr>
              <a:buClr>
                <a:schemeClr val="lt1"/>
              </a:buClr>
              <a:buSzPts val="2800"/>
              <a:defRPr/>
            </a:pP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– октябрь 2025 г.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320-0167-01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27" y="887722"/>
            <a:ext cx="4551755" cy="4400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936" y="3827888"/>
            <a:ext cx="1839790" cy="21563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0" y="440339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 Сергей -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топ-менеджер с опытом в крупнейших корпорациях, выпускник МГИМО и </a:t>
            </a:r>
            <a:r>
              <a:rPr lang="ru-RU" dirty="0" err="1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отец четырёх детей. </a:t>
            </a:r>
          </a:p>
          <a:p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основана на личном опыте, философской рефлексии и стратегическом анализе.</a:t>
            </a:r>
          </a:p>
        </p:txBody>
      </p:sp>
    </p:spTree>
    <p:extLst>
      <p:ext uri="{BB962C8B-B14F-4D97-AF65-F5344CB8AC3E}">
        <p14:creationId xmlns:p14="http://schemas.microsoft.com/office/powerpoint/2010/main" val="8769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0" name="Google Shape;1180;g2c6f0a5e03a_0_1623"/>
          <p:cNvSpPr txBox="1">
            <a:spLocks noGrp="1"/>
          </p:cNvSpPr>
          <p:nvPr>
            <p:ph type="sldNum" idx="12"/>
          </p:nvPr>
        </p:nvSpPr>
        <p:spPr bwMode="auto">
          <a:xfrm>
            <a:off x="84527" y="6213082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3</a:t>
            </a:fld>
            <a:endParaRPr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232215" y="1225689"/>
            <a:ext cx="63478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«Искусственный туман»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Смирнова — это увлекательное исследование о том, как искусственный интеллект преображает наше восприятие мира.  Автор погружает читателя в новый когнитивный феномен, сравнивая его с туманом, в котором привычные ориентиры искажаются, но открываются и новые перспективы.  </a:t>
            </a:r>
            <a:endParaRPr lang="ru-RU" dirty="0" smtClean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— не просто о технологиях ИИ, а о трансформации человеческого интеллекта в эпоху его искусственного продолжения.  Она предлагает уникальные инструменты для навигации в мире, где знание становится вездесущим, и учит сохранять ясность мышления в условиях информационной перегрузки.  </a:t>
            </a:r>
            <a:endParaRPr lang="ru-RU" dirty="0" smtClean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Смирнов  приглашает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читателя стать мудрым архитектором нового мира, а не просто его пассивным наблюдателем</a:t>
            </a:r>
          </a:p>
          <a:p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3997" y="43962"/>
            <a:ext cx="11460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«Искусственный туман.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Ии и эволюция разума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: Как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не стать 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придатком Собственного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творения»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t="10940" r="9438" b="5473"/>
          <a:stretch/>
        </p:blipFill>
        <p:spPr>
          <a:xfrm>
            <a:off x="420958" y="1811214"/>
            <a:ext cx="4291720" cy="352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7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0" name="Google Shape;1180;g2c6f0a5e03a_0_1623"/>
          <p:cNvSpPr txBox="1">
            <a:spLocks noGrp="1"/>
          </p:cNvSpPr>
          <p:nvPr>
            <p:ph type="sldNum" idx="12"/>
          </p:nvPr>
        </p:nvSpPr>
        <p:spPr bwMode="auto">
          <a:xfrm>
            <a:off x="84527" y="6213082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4</a:t>
            </a:fld>
            <a:endParaRPr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689416" y="1014033"/>
            <a:ext cx="63478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перестаём различать, где человек, а где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алгоритм.</a:t>
            </a:r>
            <a:endParaRPr lang="ru-RU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могут учиться без </a:t>
            </a:r>
            <a:r>
              <a:rPr lang="ru-RU" dirty="0" err="1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теряют навыки критического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мышления.</a:t>
            </a:r>
            <a:endParaRPr lang="ru-RU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 отстаёт от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73997" y="17585"/>
            <a:ext cx="11460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«Искусственный туман.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Ии и эволюция разума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: Как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не стать 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придатком Собственного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творения»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6798" y="3789292"/>
            <a:ext cx="67378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Концепция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«искусственного тумана» — почему ИИ </a:t>
            </a:r>
            <a:endParaRPr lang="ru-RU" dirty="0" smtClean="0">
              <a:solidFill>
                <a:srgbClr val="0A539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меняет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устройство нашего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сознания.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Практические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методики распознавания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«галлюцинаций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Чек-листы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воспитания детей в цифровую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эпоху.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Стратегии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построения команд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будущего.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Инструменты </a:t>
            </a:r>
            <a:r>
              <a:rPr lang="ru-RU" dirty="0" err="1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метакогнитивной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навигации.</a:t>
            </a:r>
            <a:r>
              <a:rPr lang="ru-RU" dirty="0">
                <a:solidFill>
                  <a:srgbClr val="0A539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A539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A539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583" y="1752697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которые решает книга: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2223" y="1709030"/>
            <a:ext cx="4097215" cy="5330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которые решает </a:t>
            </a:r>
            <a:r>
              <a:rPr lang="ru-RU" b="1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endParaRPr lang="ru-RU" b="1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4449303" y="1825944"/>
            <a:ext cx="1090247" cy="22283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05998" y="4788753"/>
            <a:ext cx="1591217" cy="5349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внутри</a:t>
            </a:r>
            <a:endParaRPr lang="ru-RU" b="1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 bwMode="auto">
          <a:xfrm>
            <a:off x="4449302" y="4943454"/>
            <a:ext cx="1090247" cy="22283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8" t="5335" r="25715" b="3169"/>
          <a:stretch/>
        </p:blipFill>
        <p:spPr>
          <a:xfrm>
            <a:off x="334480" y="2842060"/>
            <a:ext cx="1952295" cy="2770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5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0" name="Google Shape;1180;g2c6f0a5e03a_0_1623"/>
          <p:cNvSpPr txBox="1">
            <a:spLocks noGrp="1"/>
          </p:cNvSpPr>
          <p:nvPr>
            <p:ph type="sldNum" idx="12"/>
          </p:nvPr>
        </p:nvSpPr>
        <p:spPr bwMode="auto">
          <a:xfrm>
            <a:off x="84527" y="6213082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5</a:t>
            </a:fld>
            <a:endParaRPr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73997" y="17585"/>
            <a:ext cx="11460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«Искусственный туман.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Ии и эволюция разума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: Как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не стать 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придатком Собственного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творения»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25312" y="1598957"/>
            <a:ext cx="2611315" cy="5330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предназначена:</a:t>
            </a:r>
            <a:endParaRPr lang="ru-RU" b="1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04439" y="371414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Руководителям: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построения образовательных и корпоративных систем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ИИ выступает усилителем человеческого потенциала, а не его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заменителем.</a:t>
            </a:r>
            <a:endParaRPr lang="ru-RU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04439" y="16368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Родителям: 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рекомендации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цифровой грамотности детей.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04439" y="2468975"/>
            <a:ext cx="5797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Педагогам: 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методики трансформации обучения в эпоху, когда знание становится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вездесущим.</a:t>
            </a:r>
            <a:endParaRPr lang="ru-RU" dirty="0">
              <a:solidFill>
                <a:srgbClr val="0A53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204439" y="50730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Всем,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хочет понять, как меняется наше мышление в эпоху ИИ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055" y="982447"/>
            <a:ext cx="2296791" cy="222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9196" y="3881201"/>
            <a:ext cx="1831441" cy="267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724" y="3902834"/>
            <a:ext cx="1816619" cy="265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211" y="3902834"/>
            <a:ext cx="1821898" cy="267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2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0" name="Google Shape;1180;g2c6f0a5e03a_0_1623"/>
          <p:cNvSpPr txBox="1">
            <a:spLocks noGrp="1"/>
          </p:cNvSpPr>
          <p:nvPr>
            <p:ph type="sldNum" idx="12"/>
          </p:nvPr>
        </p:nvSpPr>
        <p:spPr bwMode="auto">
          <a:xfrm>
            <a:off x="84527" y="6213082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6</a:t>
            </a:fld>
            <a:endParaRPr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73997" y="-33097"/>
            <a:ext cx="11460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«Искусственный туман.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Ии и эволюция разума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: Как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не стать 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придатком Собственного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творения»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35" y="931985"/>
            <a:ext cx="1816711" cy="267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709" y="931985"/>
            <a:ext cx="1825588" cy="267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359" y="931985"/>
            <a:ext cx="1826941" cy="268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35" y="3802759"/>
            <a:ext cx="1848047" cy="267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709" y="3802759"/>
            <a:ext cx="1832013" cy="2688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2359" y="3799547"/>
            <a:ext cx="1830010" cy="267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 bwMode="auto">
          <a:xfrm>
            <a:off x="7827013" y="2173647"/>
            <a:ext cx="43871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разделов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Эпилог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Библиография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231029" flipH="1">
            <a:off x="6255608" y="2773062"/>
            <a:ext cx="1569899" cy="275214"/>
          </a:xfrm>
          <a:prstGeom prst="rightArrow">
            <a:avLst>
              <a:gd name="adj1" fmla="val 50000"/>
              <a:gd name="adj2" fmla="val 4512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 bwMode="auto">
          <a:xfrm rot="19780272" flipH="1">
            <a:off x="6285476" y="3585941"/>
            <a:ext cx="1580181" cy="275214"/>
          </a:xfrm>
          <a:prstGeom prst="rightArrow">
            <a:avLst>
              <a:gd name="adj1" fmla="val 50000"/>
              <a:gd name="adj2" fmla="val 4512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429500" y="1204546"/>
            <a:ext cx="3745523" cy="536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книги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0" name="Google Shape;1180;g2c6f0a5e03a_0_1623"/>
          <p:cNvSpPr txBox="1">
            <a:spLocks noGrp="1"/>
          </p:cNvSpPr>
          <p:nvPr>
            <p:ph type="sldNum" idx="12"/>
          </p:nvPr>
        </p:nvSpPr>
        <p:spPr bwMode="auto">
          <a:xfrm>
            <a:off x="84527" y="6213082"/>
            <a:ext cx="7317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>7</a:t>
            </a:fld>
            <a:endParaRPr dirty="0"/>
          </a:p>
        </p:txBody>
      </p:sp>
      <p:sp>
        <p:nvSpPr>
          <p:cNvPr id="17" name="Google Shape;1179;g2c6f0a5e03a_0_1623"/>
          <p:cNvSpPr txBox="1"/>
          <p:nvPr/>
        </p:nvSpPr>
        <p:spPr bwMode="auto">
          <a:xfrm>
            <a:off x="273997" y="1200671"/>
            <a:ext cx="1087079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36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»</a:t>
            </a:r>
            <a:endParaRPr lang="ru-RU" sz="3600" b="1" cap="all" dirty="0">
              <a:solidFill>
                <a:schemeClr val="lt1"/>
              </a:solidFill>
              <a:latin typeface="Raleway Medium"/>
              <a:ea typeface="Raleway Medium"/>
              <a:cs typeface="Raleway Medium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073954" y="1441554"/>
            <a:ext cx="63478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«Приложение»,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который вошли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чек-листов с вопросами и заданиями для осмысления полученных знаний, их применения в практике повседневной жизни, с практическими упражнениями для развития «</a:t>
            </a:r>
            <a:r>
              <a:rPr lang="ru-RU" dirty="0" err="1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метакогнитивного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иммунитета» – способности сохранять интеллектуальную самостоятельность в диалоге с ИИ.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73997" y="-33097"/>
            <a:ext cx="11460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«Искусственный туман.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Ии и эволюция разума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: Как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не стать 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придатком Собственного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творения»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67" y="917574"/>
            <a:ext cx="2108202" cy="310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97" y="3366279"/>
            <a:ext cx="2108068" cy="310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643" y="3366279"/>
            <a:ext cx="2130659" cy="312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5677" y="3366279"/>
            <a:ext cx="2164427" cy="315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9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 smtClean="0"/>
              <a:t>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47" y="1068630"/>
            <a:ext cx="3142530" cy="463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273997" y="-33097"/>
            <a:ext cx="11460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«Искусственный туман.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Ии и эволюция разума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: Как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не стать 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придатком Собственного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творения»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053" y="1068630"/>
            <a:ext cx="3171844" cy="463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 bwMode="auto">
          <a:xfrm>
            <a:off x="7476373" y="2046330"/>
            <a:ext cx="4454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«Библиография», </a:t>
            </a:r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</a:t>
            </a:r>
          </a:p>
          <a:p>
            <a:r>
              <a:rPr lang="ru-RU" dirty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A53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представлены источники исследования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04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 smtClean="0"/>
              <a:t>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73997" y="-33097"/>
            <a:ext cx="11460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«Искусственный туман.</a:t>
            </a:r>
          </a:p>
          <a:p>
            <a:pPr>
              <a:buClr>
                <a:schemeClr val="lt1"/>
              </a:buClr>
              <a:buSzPts val="2800"/>
              <a:defRPr/>
            </a:pP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Ии и эволюция разума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: Как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не стать </a:t>
            </a:r>
            <a:r>
              <a:rPr lang="ru-RU" sz="2000" b="1" cap="all" dirty="0" smtClean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придатком Собственного </a:t>
            </a:r>
            <a:r>
              <a:rPr lang="ru-RU" sz="2000" b="1" cap="all" dirty="0">
                <a:solidFill>
                  <a:schemeClr val="lt1"/>
                </a:solidFill>
                <a:latin typeface="Raleway Medium"/>
                <a:ea typeface="Raleway Medium"/>
                <a:cs typeface="Raleway Medium"/>
              </a:rPr>
              <a:t>творения»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15" y="1035196"/>
            <a:ext cx="3690205" cy="53420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39508" y="2509528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A539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Бонус: QR-код для доступа к персонализированному чат-боту на основе книги.​​​​​​​​​​​​​​​​ </a:t>
            </a:r>
            <a:endParaRPr lang="ru-RU" b="1" dirty="0">
              <a:solidFill>
                <a:srgbClr val="0A539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249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2605</TotalTime>
  <Words>565</Words>
  <Application>Microsoft Office PowerPoint</Application>
  <DocSecurity>0</DocSecurity>
  <PresentationFormat>Широкоэкранный</PresentationFormat>
  <Paragraphs>93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Raleway Medium</vt:lpstr>
      <vt:lpstr>Calibri</vt:lpstr>
      <vt:lpstr>Calibri Light</vt:lpstr>
      <vt:lpstr>Arial</vt:lpstr>
      <vt:lpstr>Wingdings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Осокина Светлана Петровна</cp:lastModifiedBy>
  <cp:revision>620</cp:revision>
  <dcterms:created xsi:type="dcterms:W3CDTF">2024-03-18T15:58:03Z</dcterms:created>
  <dcterms:modified xsi:type="dcterms:W3CDTF">2025-11-14T07:36:04Z</dcterms:modified>
  <cp:category/>
  <dc:identifier/>
  <cp:contentStatus/>
  <dc:language/>
  <cp:version/>
</cp:coreProperties>
</file>